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26"/>
  </p:notesMasterIdLst>
  <p:handoutMasterIdLst>
    <p:handoutMasterId r:id="rId27"/>
  </p:handoutMasterIdLst>
  <p:sldIdLst>
    <p:sldId id="256" r:id="rId2"/>
    <p:sldId id="741" r:id="rId3"/>
    <p:sldId id="740" r:id="rId4"/>
    <p:sldId id="742" r:id="rId5"/>
    <p:sldId id="744" r:id="rId6"/>
    <p:sldId id="768" r:id="rId7"/>
    <p:sldId id="769" r:id="rId8"/>
    <p:sldId id="770" r:id="rId9"/>
    <p:sldId id="750" r:id="rId10"/>
    <p:sldId id="752" r:id="rId11"/>
    <p:sldId id="753" r:id="rId12"/>
    <p:sldId id="772" r:id="rId13"/>
    <p:sldId id="754" r:id="rId14"/>
    <p:sldId id="771" r:id="rId15"/>
    <p:sldId id="756" r:id="rId16"/>
    <p:sldId id="761" r:id="rId17"/>
    <p:sldId id="759" r:id="rId18"/>
    <p:sldId id="760" r:id="rId19"/>
    <p:sldId id="762" r:id="rId20"/>
    <p:sldId id="763" r:id="rId21"/>
    <p:sldId id="764" r:id="rId22"/>
    <p:sldId id="765" r:id="rId23"/>
    <p:sldId id="766" r:id="rId24"/>
    <p:sldId id="767" r:id="rId2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lnSpc>
        <a:spcPct val="90000"/>
      </a:lnSpc>
      <a:spcBef>
        <a:spcPct val="0"/>
      </a:spcBef>
      <a:spcAft>
        <a:spcPct val="0"/>
      </a:spcAft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1pPr>
    <a:lvl2pPr marL="457200" algn="l" rtl="0" eaLnBrk="0" fontAlgn="base" hangingPunct="0">
      <a:lnSpc>
        <a:spcPct val="90000"/>
      </a:lnSpc>
      <a:spcBef>
        <a:spcPct val="0"/>
      </a:spcBef>
      <a:spcAft>
        <a:spcPct val="0"/>
      </a:spcAft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2pPr>
    <a:lvl3pPr marL="914400" algn="l" rtl="0" eaLnBrk="0" fontAlgn="base" hangingPunct="0">
      <a:lnSpc>
        <a:spcPct val="90000"/>
      </a:lnSpc>
      <a:spcBef>
        <a:spcPct val="0"/>
      </a:spcBef>
      <a:spcAft>
        <a:spcPct val="0"/>
      </a:spcAft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3pPr>
    <a:lvl4pPr marL="1371600" algn="l" rtl="0" eaLnBrk="0" fontAlgn="base" hangingPunct="0">
      <a:lnSpc>
        <a:spcPct val="90000"/>
      </a:lnSpc>
      <a:spcBef>
        <a:spcPct val="0"/>
      </a:spcBef>
      <a:spcAft>
        <a:spcPct val="0"/>
      </a:spcAft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4pPr>
    <a:lvl5pPr marL="1828800" algn="l" rtl="0" eaLnBrk="0" fontAlgn="base" hangingPunct="0">
      <a:lnSpc>
        <a:spcPct val="90000"/>
      </a:lnSpc>
      <a:spcBef>
        <a:spcPct val="0"/>
      </a:spcBef>
      <a:spcAft>
        <a:spcPct val="0"/>
      </a:spcAft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5pPr>
    <a:lvl6pPr marL="2286000" algn="l" defTabSz="457200" rtl="0" eaLnBrk="1" latinLnBrk="0" hangingPunct="1"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6pPr>
    <a:lvl7pPr marL="2743200" algn="l" defTabSz="457200" rtl="0" eaLnBrk="1" latinLnBrk="0" hangingPunct="1"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7pPr>
    <a:lvl8pPr marL="3200400" algn="l" defTabSz="457200" rtl="0" eaLnBrk="1" latinLnBrk="0" hangingPunct="1"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8pPr>
    <a:lvl9pPr marL="3657600" algn="l" defTabSz="457200" rtl="0" eaLnBrk="1" latinLnBrk="0" hangingPunct="1"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66"/>
    <a:srgbClr val="00FF00"/>
    <a:srgbClr val="66FF66"/>
    <a:srgbClr val="00FF80"/>
    <a:srgbClr val="0080FF"/>
    <a:srgbClr val="004080"/>
    <a:srgbClr val="008000"/>
    <a:srgbClr val="008040"/>
    <a:srgbClr val="4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580" autoAdjust="0"/>
    <p:restoredTop sz="92609" autoAdjust="0"/>
  </p:normalViewPr>
  <p:slideViewPr>
    <p:cSldViewPr>
      <p:cViewPr varScale="1">
        <p:scale>
          <a:sx n="107" d="100"/>
          <a:sy n="107" d="100"/>
        </p:scale>
        <p:origin x="-112" y="-3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9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9" d="100"/>
        <a:sy n="8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6" tIns="48328" rIns="96656" bIns="48328" numCol="1" anchor="t" anchorCtr="0" compatLnSpc="1">
            <a:prstTxWarp prst="textNoShape">
              <a:avLst/>
            </a:prstTxWarp>
          </a:bodyPr>
          <a:lstStyle>
            <a:lvl1pPr defTabSz="965200">
              <a:defRPr sz="13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6" tIns="48328" rIns="96656" bIns="48328" numCol="1" anchor="t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6" tIns="48328" rIns="96656" bIns="48328" numCol="1" anchor="b" anchorCtr="0" compatLnSpc="1">
            <a:prstTxWarp prst="textNoShape">
              <a:avLst/>
            </a:prstTxWarp>
          </a:bodyPr>
          <a:lstStyle>
            <a:lvl1pPr defTabSz="965200">
              <a:defRPr sz="13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6" tIns="48328" rIns="96656" bIns="48328" numCol="1" anchor="b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fld id="{C45DCDD6-6B5B-0E4C-A2D5-217D863D50B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3568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86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86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86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fld id="{BA17C50A-55AF-304D-AF49-4D87D0EE5B8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7160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19EE33-8B10-0540-85DC-39680F391071}" type="slidenum">
              <a:rPr lang="en-US"/>
              <a:pPr/>
              <a:t>1</a:t>
            </a:fld>
            <a:endParaRPr lang="en-US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A17C50A-55AF-304D-AF49-4D87D0EE5B8D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855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Arial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152400"/>
            <a:ext cx="2286000" cy="61579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152400"/>
            <a:ext cx="6705600" cy="61579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52900" cy="5167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300" y="1143000"/>
            <a:ext cx="4152900" cy="5167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1143000"/>
            <a:ext cx="8458200" cy="51673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vert="horz" wrap="square" lIns="109538" tIns="52388" rIns="109538" bIns="5238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0" y="6597650"/>
            <a:ext cx="9131300" cy="2460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3076" name="Rectangle 4"/>
          <p:cNvSpPr>
            <a:spLocks noChangeArrowheads="1"/>
          </p:cNvSpPr>
          <p:nvPr/>
        </p:nvSpPr>
        <p:spPr bwMode="auto">
          <a:xfrm>
            <a:off x="0" y="0"/>
            <a:ext cx="9123363" cy="6843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0" y="152400"/>
            <a:ext cx="9144000" cy="8556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668338" y="538163"/>
            <a:ext cx="7721600" cy="57959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3079" name="Rectangle 7"/>
          <p:cNvSpPr>
            <a:spLocks noChangeArrowheads="1"/>
          </p:cNvSpPr>
          <p:nvPr/>
        </p:nvSpPr>
        <p:spPr bwMode="auto">
          <a:xfrm>
            <a:off x="436563" y="365125"/>
            <a:ext cx="8201025" cy="61579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5045075" y="3843338"/>
            <a:ext cx="3606800" cy="26797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3081" name="Rectangle 9"/>
          <p:cNvSpPr>
            <a:spLocks noChangeArrowheads="1"/>
          </p:cNvSpPr>
          <p:nvPr/>
        </p:nvSpPr>
        <p:spPr bwMode="auto">
          <a:xfrm>
            <a:off x="61913" y="6537325"/>
            <a:ext cx="516068" cy="259045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tx2"/>
                </a:solidFill>
                <a:latin typeface="Arial" charset="0"/>
              </a:rPr>
              <a:t> (</a:t>
            </a:r>
            <a:fld id="{DD04CCA0-76FC-0347-A04D-9E6C8EA5151B}" type="slidenum">
              <a:rPr lang="en-US" sz="1200">
                <a:solidFill>
                  <a:schemeClr val="tx2"/>
                </a:solidFill>
                <a:latin typeface="Arial" charset="0"/>
              </a:rPr>
              <a:pPr>
                <a:defRPr/>
              </a:pPr>
              <a:t>‹#›</a:t>
            </a:fld>
            <a:r>
              <a:rPr lang="en-US" sz="1200" dirty="0">
                <a:solidFill>
                  <a:schemeClr val="tx2"/>
                </a:solidFill>
                <a:latin typeface="Arial" charset="0"/>
              </a:rPr>
              <a:t>)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chemeClr val="tx1"/>
          </a:solidFill>
          <a:latin typeface="Arial"/>
          <a:ea typeface="ＭＳ Ｐゴシック" charset="-128"/>
          <a:cs typeface="ＭＳ Ｐゴシック" charset="-128"/>
        </a:defRPr>
      </a:lvl1pPr>
      <a:lvl2pPr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Comic Sans MS" charset="0"/>
        </a:defRPr>
      </a:lvl6pPr>
      <a:lvl7pPr marL="914400"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Comic Sans MS" charset="0"/>
        </a:defRPr>
      </a:lvl7pPr>
      <a:lvl8pPr marL="1371600"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Comic Sans MS" charset="0"/>
        </a:defRPr>
      </a:lvl8pPr>
      <a:lvl9pPr marL="1828800"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Comic Sans MS" charset="0"/>
        </a:defRPr>
      </a:lvl9pPr>
    </p:titleStyle>
    <p:bodyStyle>
      <a:lvl1pPr marL="128588" indent="-128588" algn="l" defTabSz="1081088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 "/>
        <a:defRPr sz="2700" b="1">
          <a:solidFill>
            <a:schemeClr val="tx1"/>
          </a:solidFill>
          <a:latin typeface="Arial"/>
          <a:ea typeface="ＭＳ Ｐゴシック" charset="-128"/>
          <a:cs typeface="ＭＳ Ｐゴシック" charset="-128"/>
        </a:defRPr>
      </a:lvl1pPr>
      <a:lvl2pPr marL="519113" indent="-276225" algn="l" defTabSz="1081088" rtl="0" eaLnBrk="1" fontAlgn="base" hangingPunct="1">
        <a:lnSpc>
          <a:spcPct val="90000"/>
        </a:lnSpc>
        <a:spcBef>
          <a:spcPct val="15000"/>
        </a:spcBef>
        <a:spcAft>
          <a:spcPct val="0"/>
        </a:spcAft>
        <a:buClrTx/>
        <a:buSzPct val="125000"/>
        <a:buFont typeface="Times" charset="0"/>
        <a:buChar char="•"/>
        <a:defRPr sz="2700" b="1">
          <a:solidFill>
            <a:schemeClr val="tx1"/>
          </a:solidFill>
          <a:latin typeface="Arial"/>
          <a:ea typeface="ＭＳ Ｐゴシック" charset="-128"/>
        </a:defRPr>
      </a:lvl2pPr>
      <a:lvl3pPr marL="795338" indent="-269875" algn="l" defTabSz="1081088" rtl="0" eaLnBrk="1" fontAlgn="base" hangingPunct="1">
        <a:lnSpc>
          <a:spcPct val="90000"/>
        </a:lnSpc>
        <a:spcBef>
          <a:spcPct val="10000"/>
        </a:spcBef>
        <a:spcAft>
          <a:spcPct val="0"/>
        </a:spcAft>
        <a:buClrTx/>
        <a:buSzPct val="125000"/>
        <a:buChar char="-"/>
        <a:defRPr sz="2700" b="1">
          <a:solidFill>
            <a:schemeClr val="tx1"/>
          </a:solidFill>
          <a:latin typeface="Arial"/>
          <a:ea typeface="ＭＳ Ｐゴシック" charset="-128"/>
        </a:defRPr>
      </a:lvl3pPr>
      <a:lvl4pPr marL="1825625" indent="-203200" algn="l" defTabSz="1081088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Arial"/>
          <a:ea typeface="ＭＳ Ｐゴシック" charset="-128"/>
        </a:defRPr>
      </a:lvl4pPr>
      <a:lvl5pPr marL="2371725" indent="-207963" algn="l" defTabSz="1081088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/>
          <a:ea typeface="ＭＳ Ｐゴシック" charset="-128"/>
        </a:defRPr>
      </a:lvl5pPr>
      <a:lvl6pPr marL="2828925" indent="-207963" algn="l" defTabSz="1081088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3286125" indent="-207963" algn="l" defTabSz="1081088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743325" indent="-207963" algn="l" defTabSz="1081088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4200525" indent="-207963" algn="l" defTabSz="1081088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893" y="381000"/>
            <a:ext cx="9067800" cy="3048000"/>
          </a:xfrm>
        </p:spPr>
        <p:txBody>
          <a:bodyPr/>
          <a:lstStyle/>
          <a:p>
            <a:r>
              <a:rPr lang="en-US" dirty="0" smtClean="0"/>
              <a:t>When students sprint:</a:t>
            </a:r>
            <a:br>
              <a:rPr lang="en-US" dirty="0" smtClean="0"/>
            </a:br>
            <a:r>
              <a:rPr lang="en-US" dirty="0" smtClean="0"/>
              <a:t>Experiences with </a:t>
            </a:r>
            <a:br>
              <a:rPr lang="en-US" dirty="0" smtClean="0"/>
            </a:br>
            <a:r>
              <a:rPr lang="en-US" dirty="0" smtClean="0"/>
              <a:t>Athletic Software Engineering</a:t>
            </a:r>
            <a:endParaRPr lang="en-US" dirty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76200" y="3886200"/>
            <a:ext cx="8991600" cy="2514600"/>
          </a:xfrm>
        </p:spPr>
        <p:txBody>
          <a:bodyPr/>
          <a:lstStyle/>
          <a:p>
            <a:r>
              <a:rPr lang="en-US" dirty="0" smtClean="0">
                <a:latin typeface="Arial" charset="0"/>
              </a:rPr>
              <a:t>Philip Johnson</a:t>
            </a:r>
          </a:p>
          <a:p>
            <a:r>
              <a:rPr lang="en-US" dirty="0" smtClean="0">
                <a:latin typeface="Arial" charset="0"/>
              </a:rPr>
              <a:t>Information and Computer Sciences</a:t>
            </a:r>
          </a:p>
          <a:p>
            <a:r>
              <a:rPr lang="en-US" dirty="0" smtClean="0">
                <a:latin typeface="Arial" charset="0"/>
              </a:rPr>
              <a:t>University of Hawaii</a:t>
            </a:r>
          </a:p>
          <a:p>
            <a:r>
              <a:rPr lang="en-US" dirty="0" smtClean="0">
                <a:latin typeface="Arial" charset="0"/>
              </a:rPr>
              <a:t>Honolulu, HI USA</a:t>
            </a:r>
          </a:p>
        </p:txBody>
      </p:sp>
    </p:spTree>
  </p:cSld>
  <p:clrMapOvr>
    <a:masterClrMapping/>
  </p:clrMapOvr>
  <p:transition xmlns:p14="http://schemas.microsoft.com/office/powerpoint/2010/main" advTm="18000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Try 1</a:t>
            </a:r>
            <a:r>
              <a:rPr lang="en-US" sz="3600" dirty="0" smtClean="0"/>
              <a:t>: </a:t>
            </a:r>
            <a:r>
              <a:rPr lang="en-US" sz="3600" dirty="0" smtClean="0"/>
              <a:t>Survey</a:t>
            </a:r>
            <a:r>
              <a:rPr lang="en-US" sz="3600" dirty="0"/>
              <a:t> </a:t>
            </a:r>
            <a:r>
              <a:rPr lang="en-US" sz="3600" dirty="0" smtClean="0"/>
              <a:t>textbook + lecture</a:t>
            </a:r>
            <a:endParaRPr lang="en-US" sz="36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14400"/>
            <a:ext cx="2682875" cy="3429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3387663"/>
            <a:ext cx="2743200" cy="34367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7200" y="914400"/>
            <a:ext cx="2743200" cy="33858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7000" y="3352800"/>
            <a:ext cx="2571749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933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</a:t>
            </a:r>
            <a:r>
              <a:rPr lang="en-US" dirty="0" smtClean="0"/>
              <a:t>2</a:t>
            </a:r>
            <a:r>
              <a:rPr lang="en-US" dirty="0" smtClean="0"/>
              <a:t>: </a:t>
            </a:r>
            <a:r>
              <a:rPr lang="en-US" dirty="0" smtClean="0"/>
              <a:t>Community projects</a:t>
            </a:r>
            <a:endParaRPr lang="en-US" dirty="0"/>
          </a:p>
        </p:txBody>
      </p:sp>
      <p:pic>
        <p:nvPicPr>
          <p:cNvPr id="3" name="Picture 2" descr="Screen Shot 2014-07-24 at 1.12.3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0" t="3395" r="4854" b="8488"/>
          <a:stretch/>
        </p:blipFill>
        <p:spPr>
          <a:xfrm>
            <a:off x="990600" y="1142999"/>
            <a:ext cx="7162800" cy="557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907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3: </a:t>
            </a:r>
            <a:r>
              <a:rPr lang="en-US" dirty="0" smtClean="0"/>
              <a:t>Flipped classroom</a:t>
            </a:r>
            <a:endParaRPr lang="en-US" dirty="0"/>
          </a:p>
        </p:txBody>
      </p:sp>
      <p:pic>
        <p:nvPicPr>
          <p:cNvPr id="3" name="Picture 2" descr="Screen Shot 2014-07-24 at 1.16.52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0" t="4167" r="7184" b="9259"/>
          <a:stretch/>
        </p:blipFill>
        <p:spPr>
          <a:xfrm>
            <a:off x="2057400" y="893233"/>
            <a:ext cx="5355167" cy="593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102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Try 4: Super Metrics!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90600"/>
            <a:ext cx="8763000" cy="543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241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121467"/>
              </p:ext>
            </p:extLst>
          </p:nvPr>
        </p:nvGraphicFramePr>
        <p:xfrm>
          <a:off x="152400" y="1219200"/>
          <a:ext cx="8763000" cy="5257801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921000"/>
                <a:gridCol w="2921000"/>
                <a:gridCol w="2921000"/>
              </a:tblGrid>
              <a:tr h="517161">
                <a:tc>
                  <a:txBody>
                    <a:bodyPr/>
                    <a:lstStyle/>
                    <a:p>
                      <a:r>
                        <a:rPr lang="en-US" dirty="0" smtClean="0"/>
                        <a:t>Approach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Significant strength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Significant weakness</a:t>
                      </a:r>
                      <a:endParaRPr lang="en-US" dirty="0"/>
                    </a:p>
                  </a:txBody>
                  <a:tcPr/>
                </a:tc>
              </a:tr>
              <a:tr h="1185160">
                <a:tc>
                  <a:txBody>
                    <a:bodyPr/>
                    <a:lstStyle/>
                    <a:p>
                      <a:r>
                        <a:rPr lang="en-US" dirty="0" smtClean="0"/>
                        <a:t>Survey</a:t>
                      </a:r>
                      <a:r>
                        <a:rPr lang="en-US" baseline="0" dirty="0" smtClean="0"/>
                        <a:t> + Lecture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 quality texts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Low </a:t>
                      </a:r>
                      <a:r>
                        <a:rPr lang="en-US" baseline="0" dirty="0" smtClean="0"/>
                        <a:t>engagement</a:t>
                      </a:r>
                      <a:endParaRPr lang="en-US" dirty="0"/>
                    </a:p>
                  </a:txBody>
                  <a:tcPr/>
                </a:tc>
              </a:tr>
              <a:tr h="1185160">
                <a:tc>
                  <a:txBody>
                    <a:bodyPr/>
                    <a:lstStyle/>
                    <a:p>
                      <a:r>
                        <a:rPr lang="en-US" dirty="0" smtClean="0"/>
                        <a:t>Community projects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High potential</a:t>
                      </a:r>
                      <a:r>
                        <a:rPr lang="en-US" baseline="0" dirty="0" smtClean="0"/>
                        <a:t> engagement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Variability in engagement</a:t>
                      </a:r>
                      <a:endParaRPr lang="en-US" dirty="0"/>
                    </a:p>
                  </a:txBody>
                  <a:tcPr/>
                </a:tc>
              </a:tr>
              <a:tr h="1185160">
                <a:tc>
                  <a:txBody>
                    <a:bodyPr/>
                    <a:lstStyle/>
                    <a:p>
                      <a:r>
                        <a:rPr lang="en-US" dirty="0" smtClean="0"/>
                        <a:t>Flipped classroom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"Active"</a:t>
                      </a:r>
                      <a:r>
                        <a:rPr lang="en-US" baseline="0" dirty="0" smtClean="0"/>
                        <a:t> classrooms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60</a:t>
                      </a:r>
                      <a:r>
                        <a:rPr lang="en-US" baseline="0" dirty="0" smtClean="0"/>
                        <a:t> min YouTube videos</a:t>
                      </a:r>
                      <a:endParaRPr lang="en-US" dirty="0"/>
                    </a:p>
                  </a:txBody>
                  <a:tcPr/>
                </a:tc>
              </a:tr>
              <a:tr h="1185160">
                <a:tc>
                  <a:txBody>
                    <a:bodyPr/>
                    <a:lstStyle/>
                    <a:p>
                      <a:r>
                        <a:rPr lang="en-US" dirty="0" smtClean="0"/>
                        <a:t>Super Metrics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Fine grained insight into</a:t>
                      </a:r>
                      <a:r>
                        <a:rPr lang="en-US" baseline="0" dirty="0" smtClean="0"/>
                        <a:t> developer behavior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Complexity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4257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Try 5</a:t>
            </a:r>
            <a:r>
              <a:rPr lang="en-US" sz="3600" dirty="0" smtClean="0"/>
              <a:t>: Athletic Software Engineering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690868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69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4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8-10 at 8.19.13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294"/>
            <a:ext cx="9144000" cy="634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438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is it so hard to teach students to program well?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829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niversityHawaiiManoaCampusRoundtop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105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Why is it so hard to teach students to program well?</a:t>
            </a:r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1676400" y="1676400"/>
            <a:ext cx="5715000" cy="243840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6" name="Straight Connector 5"/>
          <p:cNvCxnSpPr/>
          <p:nvPr/>
        </p:nvCxnSpPr>
        <p:spPr bwMode="auto">
          <a:xfrm flipV="1">
            <a:off x="1676400" y="2057400"/>
            <a:ext cx="5715000" cy="152400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22654490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8600" y="1371600"/>
            <a:ext cx="8839200" cy="3124199"/>
          </a:xfrm>
        </p:spPr>
        <p:txBody>
          <a:bodyPr/>
          <a:lstStyle/>
          <a:p>
            <a:r>
              <a:rPr lang="en-US" dirty="0" smtClean="0"/>
              <a:t>How does one create a classroom environment in which students put in the tremendous amount of time required to learn to program well?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250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8600" y="1371600"/>
            <a:ext cx="8839200" cy="3124199"/>
          </a:xfrm>
        </p:spPr>
        <p:txBody>
          <a:bodyPr/>
          <a:lstStyle/>
          <a:p>
            <a:r>
              <a:rPr lang="en-US" dirty="0" smtClean="0"/>
              <a:t>How does one create a classroom environment in which students put in the tremendous amount of time required to learn to program well? </a:t>
            </a:r>
            <a:endParaRPr lang="en-US" dirty="0"/>
          </a:p>
        </p:txBody>
      </p:sp>
      <p:cxnSp>
        <p:nvCxnSpPr>
          <p:cNvPr id="3" name="Straight Connector 2"/>
          <p:cNvCxnSpPr/>
          <p:nvPr/>
        </p:nvCxnSpPr>
        <p:spPr bwMode="auto">
          <a:xfrm>
            <a:off x="914400" y="1219200"/>
            <a:ext cx="7086600" cy="304800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" name="Straight Connector 4"/>
          <p:cNvCxnSpPr/>
          <p:nvPr/>
        </p:nvCxnSpPr>
        <p:spPr bwMode="auto">
          <a:xfrm flipV="1">
            <a:off x="1295400" y="1295400"/>
            <a:ext cx="6934200" cy="2895600"/>
          </a:xfrm>
          <a:prstGeom prst="line">
            <a:avLst/>
          </a:prstGeom>
          <a:solidFill>
            <a:schemeClr val="accent1"/>
          </a:solidFill>
          <a:ln w="5080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5002770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8600" y="1371600"/>
            <a:ext cx="8839200" cy="3124199"/>
          </a:xfrm>
        </p:spPr>
        <p:txBody>
          <a:bodyPr/>
          <a:lstStyle/>
          <a:p>
            <a:r>
              <a:rPr lang="en-US" dirty="0" smtClean="0"/>
              <a:t>How can students learn to program well as efficiently as possible?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055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8600" y="1371600"/>
            <a:ext cx="8839200" cy="3124199"/>
          </a:xfrm>
        </p:spPr>
        <p:txBody>
          <a:bodyPr/>
          <a:lstStyle/>
          <a:p>
            <a:r>
              <a:rPr lang="en-US" dirty="0" smtClean="0">
                <a:solidFill>
                  <a:srgbClr val="66FF66"/>
                </a:solidFill>
              </a:rPr>
              <a:t>How can students learn to program well as efficiently as possible!</a:t>
            </a:r>
            <a:endParaRPr lang="en-US" dirty="0">
              <a:solidFill>
                <a:srgbClr val="66FF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916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ww.ics.hawaii.edu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6" t="-4420" r="4093" b="7735"/>
          <a:stretch/>
        </p:blipFill>
        <p:spPr>
          <a:xfrm>
            <a:off x="0" y="-367667"/>
            <a:ext cx="9144000" cy="707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8886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sdl.ics.hawaii.edu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8" t="3514" r="5510" b="8077"/>
          <a:stretch/>
        </p:blipFill>
        <p:spPr>
          <a:xfrm>
            <a:off x="685800" y="0"/>
            <a:ext cx="76022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234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915400" cy="4710113"/>
          </a:xfrm>
        </p:spPr>
        <p:txBody>
          <a:bodyPr/>
          <a:lstStyle/>
          <a:p>
            <a:r>
              <a:rPr lang="en-US" dirty="0" smtClean="0"/>
              <a:t>New ways to experiment on your students in the classroom</a:t>
            </a:r>
          </a:p>
          <a:p>
            <a:endParaRPr lang="en-US" dirty="0"/>
          </a:p>
          <a:p>
            <a:r>
              <a:rPr lang="en-US" dirty="0" smtClean="0"/>
              <a:t>Free, open source t</a:t>
            </a:r>
            <a:r>
              <a:rPr lang="en-US" dirty="0" smtClean="0"/>
              <a:t>echnology you can evaluate for use in your courses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717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Prelude: Bloom's </a:t>
            </a:r>
            <a:r>
              <a:rPr lang="en-US" dirty="0" smtClean="0"/>
              <a:t>Taxonomy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6200" y="1600200"/>
            <a:ext cx="4800600" cy="4876800"/>
            <a:chOff x="304800" y="1600200"/>
            <a:chExt cx="4800600" cy="4876800"/>
          </a:xfrm>
        </p:grpSpPr>
        <p:sp>
          <p:nvSpPr>
            <p:cNvPr id="3" name="Isosceles Triangle 2"/>
            <p:cNvSpPr/>
            <p:nvPr/>
          </p:nvSpPr>
          <p:spPr bwMode="auto">
            <a:xfrm>
              <a:off x="304800" y="1600200"/>
              <a:ext cx="4800600" cy="4876800"/>
            </a:xfrm>
            <a:prstGeom prst="triangle">
              <a:avLst/>
            </a:prstGeom>
            <a:noFill/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Comic Sans MS" charset="0"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 bwMode="auto">
            <a:xfrm>
              <a:off x="685800" y="5715000"/>
              <a:ext cx="4038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" name="Straight Connector 6"/>
            <p:cNvCxnSpPr/>
            <p:nvPr/>
          </p:nvCxnSpPr>
          <p:spPr bwMode="auto">
            <a:xfrm>
              <a:off x="1066800" y="4876800"/>
              <a:ext cx="32004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Straight Connector 8"/>
            <p:cNvCxnSpPr/>
            <p:nvPr/>
          </p:nvCxnSpPr>
          <p:spPr bwMode="auto">
            <a:xfrm>
              <a:off x="1447800" y="4114800"/>
              <a:ext cx="2514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/>
            <p:nvPr/>
          </p:nvCxnSpPr>
          <p:spPr bwMode="auto">
            <a:xfrm>
              <a:off x="1828800" y="3352800"/>
              <a:ext cx="16764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>
              <a:off x="2209800" y="2590800"/>
              <a:ext cx="990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Title 1"/>
          <p:cNvSpPr txBox="1">
            <a:spLocks/>
          </p:cNvSpPr>
          <p:nvPr/>
        </p:nvSpPr>
        <p:spPr bwMode="auto">
          <a:xfrm>
            <a:off x="304800" y="33528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Analyze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 bwMode="auto">
          <a:xfrm>
            <a:off x="304800" y="41148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Apply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 bwMode="auto">
          <a:xfrm>
            <a:off x="304800" y="57150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Remember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 bwMode="auto">
          <a:xfrm>
            <a:off x="228600" y="49530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Understand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 bwMode="auto">
          <a:xfrm>
            <a:off x="304800" y="17526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Create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 bwMode="auto">
          <a:xfrm>
            <a:off x="304800" y="25908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Evaluate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4404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Prelude: Bloom's </a:t>
            </a:r>
            <a:r>
              <a:rPr lang="en-US" dirty="0" smtClean="0"/>
              <a:t>Taxonomy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6200" y="1600200"/>
            <a:ext cx="4800600" cy="4876800"/>
            <a:chOff x="304800" y="1600200"/>
            <a:chExt cx="4800600" cy="4876800"/>
          </a:xfrm>
        </p:grpSpPr>
        <p:sp>
          <p:nvSpPr>
            <p:cNvPr id="3" name="Isosceles Triangle 2"/>
            <p:cNvSpPr/>
            <p:nvPr/>
          </p:nvSpPr>
          <p:spPr bwMode="auto">
            <a:xfrm>
              <a:off x="304800" y="1600200"/>
              <a:ext cx="4800600" cy="4876800"/>
            </a:xfrm>
            <a:prstGeom prst="triangle">
              <a:avLst/>
            </a:prstGeom>
            <a:noFill/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Comic Sans MS" charset="0"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 bwMode="auto">
            <a:xfrm>
              <a:off x="685800" y="5715000"/>
              <a:ext cx="4038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" name="Straight Connector 6"/>
            <p:cNvCxnSpPr/>
            <p:nvPr/>
          </p:nvCxnSpPr>
          <p:spPr bwMode="auto">
            <a:xfrm>
              <a:off x="1066800" y="4876800"/>
              <a:ext cx="32004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Straight Connector 8"/>
            <p:cNvCxnSpPr/>
            <p:nvPr/>
          </p:nvCxnSpPr>
          <p:spPr bwMode="auto">
            <a:xfrm>
              <a:off x="1447800" y="4114800"/>
              <a:ext cx="2514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/>
            <p:nvPr/>
          </p:nvCxnSpPr>
          <p:spPr bwMode="auto">
            <a:xfrm>
              <a:off x="1828800" y="3352800"/>
              <a:ext cx="16764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>
              <a:off x="2209800" y="2590800"/>
              <a:ext cx="990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Title 1"/>
          <p:cNvSpPr txBox="1">
            <a:spLocks/>
          </p:cNvSpPr>
          <p:nvPr/>
        </p:nvSpPr>
        <p:spPr bwMode="auto">
          <a:xfrm>
            <a:off x="304800" y="33528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Analyze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 bwMode="auto">
          <a:xfrm>
            <a:off x="304800" y="41148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Apply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 bwMode="auto">
          <a:xfrm>
            <a:off x="304800" y="57150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Remember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 bwMode="auto">
          <a:xfrm>
            <a:off x="228600" y="49530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Understand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 bwMode="auto">
          <a:xfrm>
            <a:off x="304800" y="17526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Create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 bwMode="auto">
          <a:xfrm>
            <a:off x="304800" y="25908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Evaluate</a:t>
            </a:r>
            <a:endParaRPr lang="en-US" sz="2800" dirty="0">
              <a:solidFill>
                <a:schemeClr val="tx1"/>
              </a:solidFill>
            </a:endParaRPr>
          </a:p>
        </p:txBody>
      </p:sp>
      <p:grpSp>
        <p:nvGrpSpPr>
          <p:cNvPr id="32" name="Group 31"/>
          <p:cNvGrpSpPr/>
          <p:nvPr/>
        </p:nvGrpSpPr>
        <p:grpSpPr>
          <a:xfrm rot="10800000">
            <a:off x="3733800" y="1600200"/>
            <a:ext cx="4800600" cy="4876800"/>
            <a:chOff x="304800" y="1600200"/>
            <a:chExt cx="4800600" cy="4876800"/>
          </a:xfrm>
        </p:grpSpPr>
        <p:sp>
          <p:nvSpPr>
            <p:cNvPr id="33" name="Isosceles Triangle 32"/>
            <p:cNvSpPr/>
            <p:nvPr/>
          </p:nvSpPr>
          <p:spPr bwMode="auto">
            <a:xfrm>
              <a:off x="304800" y="1600200"/>
              <a:ext cx="4800600" cy="4876800"/>
            </a:xfrm>
            <a:prstGeom prst="triangle">
              <a:avLst/>
            </a:prstGeom>
            <a:noFill/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Comic Sans MS" charset="0"/>
              </a:endParaRPr>
            </a:p>
          </p:txBody>
        </p:sp>
        <p:cxnSp>
          <p:nvCxnSpPr>
            <p:cNvPr id="34" name="Straight Connector 33"/>
            <p:cNvCxnSpPr/>
            <p:nvPr/>
          </p:nvCxnSpPr>
          <p:spPr bwMode="auto">
            <a:xfrm>
              <a:off x="685800" y="5715000"/>
              <a:ext cx="4038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/>
            <p:nvPr/>
          </p:nvCxnSpPr>
          <p:spPr bwMode="auto">
            <a:xfrm>
              <a:off x="1066800" y="4876800"/>
              <a:ext cx="32004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/>
            <p:cNvCxnSpPr/>
            <p:nvPr/>
          </p:nvCxnSpPr>
          <p:spPr bwMode="auto">
            <a:xfrm>
              <a:off x="1447800" y="4114800"/>
              <a:ext cx="2514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/>
            <p:cNvCxnSpPr/>
            <p:nvPr/>
          </p:nvCxnSpPr>
          <p:spPr bwMode="auto">
            <a:xfrm>
              <a:off x="1828800" y="3352800"/>
              <a:ext cx="16764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/>
            <p:cNvCxnSpPr/>
            <p:nvPr/>
          </p:nvCxnSpPr>
          <p:spPr bwMode="auto">
            <a:xfrm>
              <a:off x="2209800" y="2590800"/>
              <a:ext cx="990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9" name="Title 1"/>
          <p:cNvSpPr txBox="1">
            <a:spLocks/>
          </p:cNvSpPr>
          <p:nvPr/>
        </p:nvSpPr>
        <p:spPr bwMode="auto">
          <a:xfrm>
            <a:off x="4038600" y="32004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Discussion group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 bwMode="auto">
          <a:xfrm>
            <a:off x="4038600" y="39624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Demonstration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 bwMode="auto">
          <a:xfrm>
            <a:off x="4038600" y="57150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Lecture/Reading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2" name="Title 1"/>
          <p:cNvSpPr txBox="1">
            <a:spLocks/>
          </p:cNvSpPr>
          <p:nvPr/>
        </p:nvSpPr>
        <p:spPr bwMode="auto">
          <a:xfrm>
            <a:off x="3962400" y="48768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Audio-Visual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 bwMode="auto">
          <a:xfrm>
            <a:off x="4038600" y="16002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Teach others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 bwMode="auto">
          <a:xfrm>
            <a:off x="4038600" y="24384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Practice by doing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417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Prelude: Bloom's </a:t>
            </a:r>
            <a:r>
              <a:rPr lang="en-US" dirty="0" smtClean="0"/>
              <a:t>Taxonomy</a:t>
            </a:r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76200" y="1600200"/>
            <a:ext cx="4800600" cy="4876800"/>
            <a:chOff x="304800" y="1600200"/>
            <a:chExt cx="4800600" cy="4876800"/>
          </a:xfrm>
        </p:grpSpPr>
        <p:sp>
          <p:nvSpPr>
            <p:cNvPr id="3" name="Isosceles Triangle 2"/>
            <p:cNvSpPr/>
            <p:nvPr/>
          </p:nvSpPr>
          <p:spPr bwMode="auto">
            <a:xfrm>
              <a:off x="304800" y="1600200"/>
              <a:ext cx="4800600" cy="4876800"/>
            </a:xfrm>
            <a:prstGeom prst="triangle">
              <a:avLst/>
            </a:prstGeom>
            <a:noFill/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Comic Sans MS" charset="0"/>
              </a:endParaRPr>
            </a:p>
          </p:txBody>
        </p:sp>
        <p:cxnSp>
          <p:nvCxnSpPr>
            <p:cNvPr id="6" name="Straight Connector 5"/>
            <p:cNvCxnSpPr/>
            <p:nvPr/>
          </p:nvCxnSpPr>
          <p:spPr bwMode="auto">
            <a:xfrm>
              <a:off x="685800" y="5715000"/>
              <a:ext cx="4038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" name="Straight Connector 6"/>
            <p:cNvCxnSpPr/>
            <p:nvPr/>
          </p:nvCxnSpPr>
          <p:spPr bwMode="auto">
            <a:xfrm>
              <a:off x="1066800" y="4876800"/>
              <a:ext cx="32004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Straight Connector 8"/>
            <p:cNvCxnSpPr/>
            <p:nvPr/>
          </p:nvCxnSpPr>
          <p:spPr bwMode="auto">
            <a:xfrm>
              <a:off x="1447800" y="4114800"/>
              <a:ext cx="2514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/>
            <p:nvPr/>
          </p:nvCxnSpPr>
          <p:spPr bwMode="auto">
            <a:xfrm>
              <a:off x="1828800" y="3352800"/>
              <a:ext cx="16764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>
              <a:off x="2209800" y="2590800"/>
              <a:ext cx="990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2" name="Title 1"/>
          <p:cNvSpPr txBox="1">
            <a:spLocks/>
          </p:cNvSpPr>
          <p:nvPr/>
        </p:nvSpPr>
        <p:spPr bwMode="auto">
          <a:xfrm>
            <a:off x="304800" y="33528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Analyze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 bwMode="auto">
          <a:xfrm>
            <a:off x="304800" y="41148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Apply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 bwMode="auto">
          <a:xfrm>
            <a:off x="304800" y="57150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Remember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 bwMode="auto">
          <a:xfrm>
            <a:off x="228600" y="49530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Understand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 bwMode="auto">
          <a:xfrm>
            <a:off x="304800" y="17526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Create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 bwMode="auto">
          <a:xfrm>
            <a:off x="304800" y="25908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Evaluate</a:t>
            </a:r>
            <a:endParaRPr lang="en-US" sz="2800" dirty="0">
              <a:solidFill>
                <a:schemeClr val="tx1"/>
              </a:solidFill>
            </a:endParaRPr>
          </a:p>
        </p:txBody>
      </p:sp>
      <p:grpSp>
        <p:nvGrpSpPr>
          <p:cNvPr id="32" name="Group 31"/>
          <p:cNvGrpSpPr/>
          <p:nvPr/>
        </p:nvGrpSpPr>
        <p:grpSpPr>
          <a:xfrm rot="10800000">
            <a:off x="3733800" y="1600200"/>
            <a:ext cx="4800600" cy="4876800"/>
            <a:chOff x="304800" y="1600200"/>
            <a:chExt cx="4800600" cy="4876800"/>
          </a:xfrm>
        </p:grpSpPr>
        <p:sp>
          <p:nvSpPr>
            <p:cNvPr id="33" name="Isosceles Triangle 32"/>
            <p:cNvSpPr/>
            <p:nvPr/>
          </p:nvSpPr>
          <p:spPr bwMode="auto">
            <a:xfrm>
              <a:off x="304800" y="1600200"/>
              <a:ext cx="4800600" cy="4876800"/>
            </a:xfrm>
            <a:prstGeom prst="triangle">
              <a:avLst/>
            </a:prstGeom>
            <a:noFill/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>
                <a:ln>
                  <a:noFill/>
                </a:ln>
                <a:solidFill>
                  <a:schemeClr val="tx2"/>
                </a:solidFill>
                <a:effectLst/>
                <a:latin typeface="Comic Sans MS" charset="0"/>
              </a:endParaRPr>
            </a:p>
          </p:txBody>
        </p:sp>
        <p:cxnSp>
          <p:nvCxnSpPr>
            <p:cNvPr id="34" name="Straight Connector 33"/>
            <p:cNvCxnSpPr/>
            <p:nvPr/>
          </p:nvCxnSpPr>
          <p:spPr bwMode="auto">
            <a:xfrm>
              <a:off x="685800" y="5715000"/>
              <a:ext cx="4038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/>
            <p:nvPr/>
          </p:nvCxnSpPr>
          <p:spPr bwMode="auto">
            <a:xfrm>
              <a:off x="1066800" y="4876800"/>
              <a:ext cx="32004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/>
            <p:cNvCxnSpPr/>
            <p:nvPr/>
          </p:nvCxnSpPr>
          <p:spPr bwMode="auto">
            <a:xfrm>
              <a:off x="1447800" y="4114800"/>
              <a:ext cx="2514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/>
            <p:cNvCxnSpPr/>
            <p:nvPr/>
          </p:nvCxnSpPr>
          <p:spPr bwMode="auto">
            <a:xfrm>
              <a:off x="1828800" y="3352800"/>
              <a:ext cx="16764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/>
            <p:cNvCxnSpPr/>
            <p:nvPr/>
          </p:nvCxnSpPr>
          <p:spPr bwMode="auto">
            <a:xfrm>
              <a:off x="2209800" y="2590800"/>
              <a:ext cx="990600" cy="0"/>
            </a:xfrm>
            <a:prstGeom prst="line">
              <a:avLst/>
            </a:prstGeom>
            <a:solidFill>
              <a:schemeClr val="accent1"/>
            </a:solidFill>
            <a:ln w="50800" cap="flat" cmpd="sng" algn="ctr">
              <a:solidFill>
                <a:srgbClr val="00FF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9" name="Title 1"/>
          <p:cNvSpPr txBox="1">
            <a:spLocks/>
          </p:cNvSpPr>
          <p:nvPr/>
        </p:nvSpPr>
        <p:spPr bwMode="auto">
          <a:xfrm>
            <a:off x="4038600" y="32004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Discussion group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 bwMode="auto">
          <a:xfrm>
            <a:off x="4038600" y="39624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Demonstration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 bwMode="auto">
          <a:xfrm>
            <a:off x="4038600" y="57150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Lecture/Reading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2" name="Title 1"/>
          <p:cNvSpPr txBox="1">
            <a:spLocks/>
          </p:cNvSpPr>
          <p:nvPr/>
        </p:nvSpPr>
        <p:spPr bwMode="auto">
          <a:xfrm>
            <a:off x="3962400" y="48768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Audio-Visual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 bwMode="auto">
          <a:xfrm>
            <a:off x="4038600" y="16002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Teach others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 bwMode="auto">
          <a:xfrm>
            <a:off x="4038600" y="2438400"/>
            <a:ext cx="4419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Practice by doing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 bwMode="auto">
          <a:xfrm>
            <a:off x="8153400" y="5562600"/>
            <a:ext cx="990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10%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 bwMode="auto">
          <a:xfrm>
            <a:off x="8184755" y="4800600"/>
            <a:ext cx="990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20%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 bwMode="auto">
          <a:xfrm>
            <a:off x="8217152" y="3962400"/>
            <a:ext cx="990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30%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 bwMode="auto">
          <a:xfrm>
            <a:off x="8174755" y="3200400"/>
            <a:ext cx="990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50%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 bwMode="auto">
          <a:xfrm>
            <a:off x="8229600" y="2514600"/>
            <a:ext cx="990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75%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 bwMode="auto">
          <a:xfrm>
            <a:off x="8305800" y="1676400"/>
            <a:ext cx="990600" cy="779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90%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417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my pedagogy</a:t>
            </a:r>
            <a:endParaRPr lang="en-US" dirty="0"/>
          </a:p>
        </p:txBody>
      </p:sp>
      <p:pic>
        <p:nvPicPr>
          <p:cNvPr id="4" name="Picture 3" descr="de-evolution-of-man-shirt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3" t="29875" r="5000" b="39730"/>
          <a:stretch/>
        </p:blipFill>
        <p:spPr>
          <a:xfrm>
            <a:off x="533400" y="1981200"/>
            <a:ext cx="7990259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86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2013-03-rbrewer-defen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600" b="1" i="0" u="none" strike="noStrike" cap="none" normalizeH="0" baseline="0">
            <a:ln>
              <a:noFill/>
            </a:ln>
            <a:solidFill>
              <a:schemeClr val="tx2"/>
            </a:solidFill>
            <a:effectLst/>
            <a:latin typeface="Comic Sans M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2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2"/>
            </a:solidFill>
            <a:effectLst/>
            <a:latin typeface="Comic Sans MS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/>
            </a:solidFill>
            <a:latin typeface="+mn-lt"/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11280</TotalTime>
  <Words>284</Words>
  <Application>Microsoft Macintosh PowerPoint</Application>
  <PresentationFormat>On-screen Show (4:3)</PresentationFormat>
  <Paragraphs>78</Paragraphs>
  <Slides>24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2013-03-rbrewer-defense</vt:lpstr>
      <vt:lpstr>When students sprint: Experiences with  Athletic Software Engineering</vt:lpstr>
      <vt:lpstr>PowerPoint Presentation</vt:lpstr>
      <vt:lpstr>PowerPoint Presentation</vt:lpstr>
      <vt:lpstr>PowerPoint Presentation</vt:lpstr>
      <vt:lpstr>Learning outcomes</vt:lpstr>
      <vt:lpstr>Prelude: Bloom's Taxonomy</vt:lpstr>
      <vt:lpstr>Prelude: Bloom's Taxonomy</vt:lpstr>
      <vt:lpstr>Prelude: Bloom's Taxonomy</vt:lpstr>
      <vt:lpstr>Evolution of my pedagogy</vt:lpstr>
      <vt:lpstr>Try 1: Survey textbook + lecture</vt:lpstr>
      <vt:lpstr>Try 2: Community projects</vt:lpstr>
      <vt:lpstr>Try 3: Flipped classroom</vt:lpstr>
      <vt:lpstr>Try 4: Super Metrics!</vt:lpstr>
      <vt:lpstr>Summary</vt:lpstr>
      <vt:lpstr>Try 5: Athletic Software Engineering</vt:lpstr>
      <vt:lpstr>PowerPoint Presentation</vt:lpstr>
      <vt:lpstr>PowerPoint Presentation</vt:lpstr>
      <vt:lpstr>PowerPoint Presentation</vt:lpstr>
      <vt:lpstr>Why is it so hard to teach students to program well?</vt:lpstr>
      <vt:lpstr>Why is it so hard to teach students to program well?</vt:lpstr>
      <vt:lpstr>How does one create a classroom environment in which students put in the tremendous amount of time required to learn to program well? </vt:lpstr>
      <vt:lpstr>How does one create a classroom environment in which students put in the tremendous amount of time required to learn to program well? </vt:lpstr>
      <vt:lpstr>How can students learn to program well as efficiently as possible? </vt:lpstr>
      <vt:lpstr>How can students learn to program well as efficiently as possible!</vt:lpstr>
    </vt:vector>
  </TitlesOfParts>
  <Company>Laboratory for Interactive Learning Technologies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WattDepot: A System for Power Data Storage &amp; Analysis</dc:title>
  <dc:creator>Robert Brewer</dc:creator>
  <cp:lastModifiedBy>Philip Johnson</cp:lastModifiedBy>
  <cp:revision>1260</cp:revision>
  <dcterms:created xsi:type="dcterms:W3CDTF">2011-11-17T07:19:41Z</dcterms:created>
  <dcterms:modified xsi:type="dcterms:W3CDTF">2014-08-10T19:43:24Z</dcterms:modified>
</cp:coreProperties>
</file>

<file path=docProps/thumbnail.jpeg>
</file>